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8" r:id="rId2"/>
    <p:sldId id="272" r:id="rId3"/>
    <p:sldId id="320" r:id="rId4"/>
    <p:sldId id="276" r:id="rId5"/>
    <p:sldId id="283" r:id="rId6"/>
    <p:sldId id="323" r:id="rId7"/>
    <p:sldId id="285" r:id="rId8"/>
    <p:sldId id="288" r:id="rId9"/>
    <p:sldId id="337" r:id="rId10"/>
    <p:sldId id="339" r:id="rId11"/>
    <p:sldId id="290" r:id="rId12"/>
    <p:sldId id="299" r:id="rId13"/>
    <p:sldId id="312" r:id="rId14"/>
    <p:sldId id="308" r:id="rId15"/>
    <p:sldId id="332" r:id="rId16"/>
    <p:sldId id="31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FA06"/>
    <a:srgbClr val="00FF00"/>
    <a:srgbClr val="FF0066"/>
    <a:srgbClr val="3DBD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CF1CA-0F83-4BF7-96FF-B273580467D9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1F71-A684-468B-8223-0D3A5C686F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82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" name="Picture 3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2590800"/>
            <a:ext cx="16764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6089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44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047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4" name="Picture 3" descr="liam_ba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938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4" name="Picture 3" descr="liam_ba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933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5" name="Picture 4" descr="liam_ba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607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liam_ba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875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" name="Picture 2" descr="liam_ba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330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am_ba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166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am_ba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9098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itmap_128.bmp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782" t="19157" r="10805" b="10200"/>
          <a:stretch>
            <a:fillRect/>
          </a:stretch>
        </p:blipFill>
        <p:spPr>
          <a:xfrm>
            <a:off x="1524000" y="1447800"/>
            <a:ext cx="6096000" cy="449580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828800"/>
            <a:ext cx="57150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751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Picture 8" descr="liam_ball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117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9085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805264"/>
            <a:ext cx="8229600" cy="8382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Детские инфекционные заболевания, их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383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323" y="188640"/>
            <a:ext cx="8820150" cy="1143000"/>
          </a:xfrm>
        </p:spPr>
        <p:txBody>
          <a:bodyPr/>
          <a:lstStyle/>
          <a:p>
            <a:r>
              <a:rPr lang="ru-RU" sz="4800" dirty="0"/>
              <a:t>Как действует вирус </a:t>
            </a:r>
            <a:r>
              <a:rPr lang="ru-RU" sz="4800" dirty="0" err="1"/>
              <a:t>СПИДа</a:t>
            </a:r>
            <a:r>
              <a:rPr lang="ru-RU" sz="4800" dirty="0"/>
              <a:t>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824"/>
            <a:ext cx="8640638" cy="3717776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Вирус </a:t>
            </a:r>
            <a:r>
              <a:rPr lang="ru-RU" sz="4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поражает ту </a:t>
            </a:r>
            <a:r>
              <a:rPr lang="ru-RU" sz="4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иммунной </a:t>
            </a:r>
            <a:r>
              <a:rPr lang="ru-RU" sz="4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человека, которая отвечает за иммунитет, за борьбу с различными инфекциями, попавшими в организм.</a:t>
            </a:r>
          </a:p>
          <a:p>
            <a:pPr>
              <a:buFont typeface="Wingdings" pitchFamily="2" charset="2"/>
              <a:buNone/>
            </a:pPr>
            <a:endParaRPr lang="ru-RU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Инфекции наружных покровов</a:t>
            </a:r>
          </a:p>
        </p:txBody>
      </p:sp>
      <p:sp>
        <p:nvSpPr>
          <p:cNvPr id="38916" name="Rectangle 4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2"/>
                </a:solidFill>
              </a:rPr>
              <a:t>Чесотка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/>
                </a:solidFill>
              </a:rPr>
              <a:t>Сибирская язва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/>
                </a:solidFill>
              </a:rPr>
              <a:t>Ветряная оспа</a:t>
            </a:r>
          </a:p>
        </p:txBody>
      </p:sp>
      <p:sp>
        <p:nvSpPr>
          <p:cNvPr id="38917" name="Rectangle 5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chemeClr val="bg2"/>
                </a:solidFill>
              </a:rPr>
              <a:t>Способ распространения: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2"/>
                </a:solidFill>
              </a:rPr>
              <a:t>   </a:t>
            </a:r>
            <a:r>
              <a:rPr lang="ru-RU" dirty="0" smtClean="0">
                <a:solidFill>
                  <a:schemeClr val="bg2"/>
                </a:solidFill>
              </a:rPr>
              <a:t>контактный путь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bg2"/>
              </a:solidFill>
            </a:endParaRPr>
          </a:p>
        </p:txBody>
      </p:sp>
      <p:pic>
        <p:nvPicPr>
          <p:cNvPr id="5" name="Рисунок 4" descr="ветрянка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41847"/>
            <a:ext cx="2701503" cy="307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ветрянка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849" y="3543300"/>
            <a:ext cx="2960315" cy="31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04664"/>
            <a:ext cx="8382000" cy="914400"/>
          </a:xfrm>
        </p:spPr>
        <p:txBody>
          <a:bodyPr/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Устранение источника инфекции</a:t>
            </a:r>
            <a:r>
              <a:rPr lang="ru-RU" sz="2900" b="1" dirty="0"/>
              <a:t/>
            </a:r>
            <a:br>
              <a:rPr lang="ru-RU" sz="2900" b="1" dirty="0"/>
            </a:br>
            <a:endParaRPr lang="ru-RU" sz="2900" b="1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79038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ДЕЗИНФЕКЦИЯ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комплекс мер по уничтожению возбудителей инфекционных болезней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ДЕЗИНСЕКЦИЯ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комплекс мер по уничтожению вредных членистоногих - переносчиков возбудителей болезней (комары, мухи, вши и т.д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lnSpc>
                <a:spcPct val="8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ДЕРАТИЗАЦИЯ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(от де... и франц.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rat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крыса) – комплекс мер по борьбе с грызунами.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6618"/>
            <a:ext cx="8382000" cy="914400"/>
          </a:xfrm>
        </p:spPr>
        <p:txBody>
          <a:bodyPr/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меры: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сопротивляемости организма гигиеной и физкультурой;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прививок;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карантинные мероприятия;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излечивание источника инфекции.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6" name="Рисунок 5" descr="каранти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76601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рипп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6601"/>
            <a:ext cx="2880320" cy="276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26860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7030A0"/>
                </a:solidFill>
              </a:rPr>
              <a:t>Кроме того, профилактика инфекций может выражаться и в борьбе с такими опасными носителями инфекционных заболеваний как грызуны и тараканы. Для чего современная промышленность выпускает довольно много эффективных, средств. </a:t>
            </a:r>
          </a:p>
        </p:txBody>
      </p:sp>
      <p:pic>
        <p:nvPicPr>
          <p:cNvPr id="15363" name="Рисунок 3" descr="клещ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3898"/>
            <a:ext cx="2771800" cy="272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ма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рыс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996952"/>
            <a:ext cx="3024336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573016"/>
            <a:ext cx="2808312" cy="260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епелленты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348880"/>
            <a:ext cx="66675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4868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найденный материал, мы установили, чтобы предотвратить инфекционные болезни необходимо: соблюдать профилактические меры по борьбе с инфекционными болезнями, а также своевременно делать профилактические прививки. 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доказали гипотезу, что инфекционные заболевания лучше предупредить, чем лечить.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Заключение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785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антибиотиков и массовая вакцинация населения, бесспорно, спасли миллионы жизней и по праву считаются крупнейшими достижениями современной медицины.  Во многих странах действует  санитарно-гигиенические и оздоровительные программы, ведутся просветительские работы. Выполняя элементарные правила, можно сохранить своё здоровье. Однако в целом ряде регионов по-прежнему высок уровень заболеваемости инфекционными недугами, влекущими за собой человеческие страдания и смерть.  Инфекционные  болезни- это еще не 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разрешённые проблемы.</a:t>
            </a:r>
          </a:p>
          <a:p>
            <a:endParaRPr lang="ru-RU" sz="2400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Берегите себя и своё здоровье!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360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3868737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Инфекционные заболевания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— это группа заболеваний, вызываемых проникновением в организм патогенных (болезнетворных) микроорганизмов Для того, чтобы патогенный микроб вызвал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инфекционное заболевание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он должен обладать </a:t>
            </a:r>
            <a:r>
              <a:rPr lang="ru-RU" sz="24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вирулетностью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, то есть способностью преодолевать сопротивляемость организма и проявлять токсическое действие. Одни патогенные агенты вызывают отравление организма выделяемыми ими в процессе жизнедеятельности экзотоксинами (столбняк, дифтерия), другие — освобождают токсины (эндотоксины) при разрушении своих тел (холера, брюшной тиф).</a:t>
            </a:r>
          </a:p>
        </p:txBody>
      </p:sp>
      <p:pic>
        <p:nvPicPr>
          <p:cNvPr id="3075" name="Рисунок 4" descr="микробы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437112"/>
            <a:ext cx="20796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5" descr="грипп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509120"/>
            <a:ext cx="169862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6" descr="микробы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37112"/>
            <a:ext cx="23129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Пути передачи инфекции: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контактный путь;</a:t>
            </a:r>
          </a:p>
          <a:p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фекально-оральный;</a:t>
            </a:r>
          </a:p>
          <a:p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3. водный механизм;</a:t>
            </a:r>
          </a:p>
          <a:p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4. воздушный путь;</a:t>
            </a:r>
          </a:p>
          <a:p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5. трансмиссивный путь.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инфекционных заболеваний.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1906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Существует большое количество классификаций инфекционных заболеваний. Наиболее широко используется классификация инфекционных заболеваний Л. В. </a:t>
            </a:r>
            <a:r>
              <a:rPr lang="ru-RU" sz="3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Громашевского</a:t>
            </a:r>
            <a:r>
              <a:rPr lang="ru-RU" sz="3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кишечные (холера, дизентерия, сальмонеллёз);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дыхательных путей (грипп, аденовирусная инфекция, коклюш, корь, ветряная оспа);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«кровяные» (малярия, ВИЧ-инфекция);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наружных покровов (сибирская язва, столбняк);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 различными механизмами передачи (энтеровирусная инфекция).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Кишечные инфекции</a:t>
            </a:r>
          </a:p>
        </p:txBody>
      </p:sp>
      <p:sp>
        <p:nvSpPr>
          <p:cNvPr id="22533" name="Rectangle 5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Дизентерия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Брюшной тиф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Холера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Инфекционный гепатит</a:t>
            </a:r>
          </a:p>
        </p:txBody>
      </p:sp>
      <p:sp>
        <p:nvSpPr>
          <p:cNvPr id="22534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524000"/>
            <a:ext cx="4388296" cy="4038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Способы распространения:</a:t>
            </a:r>
          </a:p>
          <a:p>
            <a:pPr>
              <a:defRPr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Через продукты питания;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оду;</a:t>
            </a:r>
          </a:p>
          <a:p>
            <a:pPr>
              <a:defRPr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Грязные руки (мухи)</a:t>
            </a:r>
          </a:p>
        </p:txBody>
      </p:sp>
      <p:pic>
        <p:nvPicPr>
          <p:cNvPr id="5" name="Рисунок 6" descr="холера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365104"/>
            <a:ext cx="3168352" cy="219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холера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2605485" cy="22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холерный вибрион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2273449" cy="24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 гепатита 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132856"/>
            <a:ext cx="8382000" cy="3429744"/>
          </a:xfrm>
        </p:spPr>
        <p:txBody>
          <a:bodyPr/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</a:rPr>
              <a:t>1.Соблюдение правил личной гигиены.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</a:rPr>
              <a:t>2. Контроль за качеством питьевой воды и продуктов питания.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</a:rPr>
              <a:t>3. Иммунопрофилактика гепатита А включает введение вакцины или иммуноглобулина.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Инфекции дыхательных путей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51520" y="1628800"/>
            <a:ext cx="3929063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Грипп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Ангина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Корь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Коклюш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Туберкулез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Оспа</a:t>
            </a:r>
          </a:p>
        </p:txBody>
      </p:sp>
      <p:sp>
        <p:nvSpPr>
          <p:cNvPr id="5124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329808" y="1628800"/>
            <a:ext cx="3929062" cy="4191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3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Способ распространения:</a:t>
            </a:r>
          </a:p>
          <a:p>
            <a:pPr marL="533400" indent="-533400" eaLnBrk="1" hangingPunct="1">
              <a:defRPr/>
            </a:pP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Воздушно-капельный путь</a:t>
            </a:r>
          </a:p>
          <a:p>
            <a:pPr marL="533400" indent="-533400" eaLnBrk="1" hangingPunct="1">
              <a:defRPr/>
            </a:pPr>
            <a:endParaRPr lang="ru-RU" sz="2400" dirty="0" smtClean="0">
              <a:solidFill>
                <a:schemeClr val="bg2"/>
              </a:solidFill>
            </a:endParaRPr>
          </a:p>
        </p:txBody>
      </p:sp>
      <p:pic>
        <p:nvPicPr>
          <p:cNvPr id="5" name="Рисунок 3" descr="грипп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77072"/>
            <a:ext cx="35909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грипп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77072"/>
            <a:ext cx="18129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Кровяные инфекции</a:t>
            </a:r>
          </a:p>
        </p:txBody>
      </p:sp>
      <p:sp>
        <p:nvSpPr>
          <p:cNvPr id="30724" name="Rectangle 4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Малярия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Клещевой энцефалит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Чума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bg2"/>
              </a:solidFill>
            </a:endParaRPr>
          </a:p>
        </p:txBody>
      </p:sp>
      <p:sp>
        <p:nvSpPr>
          <p:cNvPr id="30725" name="Rectangle 5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ru-RU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Способ распространения:</a:t>
            </a:r>
          </a:p>
          <a:p>
            <a:pPr>
              <a:defRPr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через укусы кровососущих (комары, клещи, блохи, вши, москиты)</a:t>
            </a:r>
          </a:p>
        </p:txBody>
      </p:sp>
      <p:pic>
        <p:nvPicPr>
          <p:cNvPr id="5" name="Рисунок 3" descr="маляр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945" y="3326354"/>
            <a:ext cx="3495303" cy="267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малярийный плазмодий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1444" y="4365104"/>
            <a:ext cx="2808312" cy="22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СПИД</a:t>
            </a:r>
            <a:endParaRPr lang="ru-RU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СПИД – опасное и коварное заболевание, которое вызывается вирусом иммунодефицита</a:t>
            </a:r>
          </a:p>
          <a:p>
            <a:r>
              <a:rPr lang="ru-RU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СПИД распространяется из-за нашего невежества, а также нежелания изменить нормы своего поведения</a:t>
            </a:r>
          </a:p>
          <a:p>
            <a:pPr marL="0" indent="0">
              <a:buNone/>
            </a:pPr>
            <a:endParaRPr lang="ru-RU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8">
  <a:themeElements>
    <a:clrScheme name="Office Them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8" id="{0C444377-E2BF-4FB1-BB1C-1F59015D85CB}" vid="{E058415E-4080-49DE-A721-5111F8BE8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647</TotalTime>
  <Words>494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Тема8</vt:lpstr>
      <vt:lpstr>Детские инфекционные заболевания, их профилактика</vt:lpstr>
      <vt:lpstr>Инфекционные заболевания — это группа заболеваний, вызываемых проникновением в организм патогенных (болезнетворных) микроорганизмов Для того, чтобы патогенный микроб вызвал инфекционное заболевание, он должен обладать вирулетностью , то есть способностью преодолевать сопротивляемость организма и проявлять токсическое действие. Одни патогенные агенты вызывают отравление организма выделяемыми ими в процессе жизнедеятельности экзотоксинами (столбняк, дифтерия), другие — освобождают токсины (эндотоксины) при разрушении своих тел (холера, брюшной тиф).</vt:lpstr>
      <vt:lpstr>Пути передачи инфекции:</vt:lpstr>
      <vt:lpstr>Классификация инфекционных заболеваний.</vt:lpstr>
      <vt:lpstr>Кишечные инфекции</vt:lpstr>
      <vt:lpstr>Профилактика гепатита А</vt:lpstr>
      <vt:lpstr>Инфекции дыхательных путей</vt:lpstr>
      <vt:lpstr>Кровяные инфекции</vt:lpstr>
      <vt:lpstr>СПИД</vt:lpstr>
      <vt:lpstr>Как действует вирус СПИДа?</vt:lpstr>
      <vt:lpstr>Инфекции наружных покровов</vt:lpstr>
      <vt:lpstr> Устранение источника инфекции </vt:lpstr>
      <vt:lpstr>Профилактические меры: </vt:lpstr>
      <vt:lpstr>Слайд 14</vt:lpstr>
      <vt:lpstr>Вывод 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СОЧИ2014</dc:creator>
  <cp:lastModifiedBy>Мама</cp:lastModifiedBy>
  <cp:revision>79</cp:revision>
  <dcterms:created xsi:type="dcterms:W3CDTF">2012-10-27T09:12:42Z</dcterms:created>
  <dcterms:modified xsi:type="dcterms:W3CDTF">2015-05-03T15:47:59Z</dcterms:modified>
</cp:coreProperties>
</file>